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talsepaisa.com/join" TargetMode="External"/><Relationship Id="rId5" Type="http://schemas.openxmlformats.org/officeDocument/2006/relationships/hyperlink" Target="https://www.botalsepaisa.com/learn-more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image" Target="../media/image-8-3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860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Botalsepaisa: Give Back. Get Back. Go Green.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9772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Botalsepaisa, India's innovative bottle return and reward system. Inspired by global successes, we're transforming plastic waste into a source of value, empowering communities, and fostering a greener future.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0095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70857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84044"/>
            <a:ext cx="229981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Sritam Sarkar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3146"/>
            <a:ext cx="897076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Plastic Predicament in India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1103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 faces a monumental challenge with plastic waste. Annually, over 3.5 million tons of plastic waste are generated, with a significant portion uncollected and polluting our land and oceans. This crisis demands an urgent and scalable solution.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605337"/>
            <a:ext cx="3184327" cy="283488"/>
          </a:xfrm>
          <a:prstGeom prst="roundRect">
            <a:avLst>
              <a:gd name="adj" fmla="val 3360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4605337"/>
            <a:ext cx="111443" cy="283488"/>
          </a:xfrm>
          <a:prstGeom prst="roundRect">
            <a:avLst>
              <a:gd name="adj" fmla="val 85486"/>
            </a:avLst>
          </a:prstGeom>
          <a:solidFill>
            <a:srgbClr val="007EBD"/>
          </a:solidFill>
          <a:ln/>
        </p:spPr>
      </p:sp>
      <p:sp>
        <p:nvSpPr>
          <p:cNvPr id="6" name="Text 4"/>
          <p:cNvSpPr/>
          <p:nvPr/>
        </p:nvSpPr>
        <p:spPr>
          <a:xfrm>
            <a:off x="4148137" y="4605337"/>
            <a:ext cx="80426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3.5M+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172194"/>
            <a:ext cx="4158615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Tons of Plastic Waste Annually</a:t>
            </a:r>
            <a:endParaRPr lang="en-US" sz="2300" dirty="0"/>
          </a:p>
        </p:txBody>
      </p:sp>
      <p:sp>
        <p:nvSpPr>
          <p:cNvPr id="8" name="Shape 6"/>
          <p:cNvSpPr/>
          <p:nvPr/>
        </p:nvSpPr>
        <p:spPr>
          <a:xfrm>
            <a:off x="5235893" y="4605337"/>
            <a:ext cx="3428047" cy="283488"/>
          </a:xfrm>
          <a:prstGeom prst="roundRect">
            <a:avLst>
              <a:gd name="adj" fmla="val 3360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35893" y="4605337"/>
            <a:ext cx="2056805" cy="283488"/>
          </a:xfrm>
          <a:prstGeom prst="roundRect">
            <a:avLst>
              <a:gd name="adj" fmla="val 33606"/>
            </a:avLst>
          </a:prstGeom>
          <a:solidFill>
            <a:srgbClr val="007EBD"/>
          </a:solidFill>
          <a:ln/>
        </p:spPr>
      </p:sp>
      <p:sp>
        <p:nvSpPr>
          <p:cNvPr id="10" name="Text 8"/>
          <p:cNvSpPr/>
          <p:nvPr/>
        </p:nvSpPr>
        <p:spPr>
          <a:xfrm>
            <a:off x="8833961" y="4605337"/>
            <a:ext cx="56054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60%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517219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Uncollected Waste</a:t>
            </a:r>
            <a:endParaRPr lang="en-US" sz="2300" dirty="0"/>
          </a:p>
        </p:txBody>
      </p:sp>
      <p:sp>
        <p:nvSpPr>
          <p:cNvPr id="12" name="Shape 10"/>
          <p:cNvSpPr/>
          <p:nvPr/>
        </p:nvSpPr>
        <p:spPr>
          <a:xfrm>
            <a:off x="9677995" y="4605337"/>
            <a:ext cx="3429119" cy="283488"/>
          </a:xfrm>
          <a:prstGeom prst="roundRect">
            <a:avLst>
              <a:gd name="adj" fmla="val 3360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77995" y="4605337"/>
            <a:ext cx="2743200" cy="283488"/>
          </a:xfrm>
          <a:prstGeom prst="roundRect">
            <a:avLst>
              <a:gd name="adj" fmla="val 33606"/>
            </a:avLst>
          </a:prstGeom>
          <a:solidFill>
            <a:srgbClr val="007EBD"/>
          </a:solidFill>
          <a:ln/>
        </p:spPr>
      </p:sp>
      <p:sp>
        <p:nvSpPr>
          <p:cNvPr id="14" name="Text 12"/>
          <p:cNvSpPr/>
          <p:nvPr/>
        </p:nvSpPr>
        <p:spPr>
          <a:xfrm>
            <a:off x="13277136" y="4605337"/>
            <a:ext cx="55947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80%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77995" y="517219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Landfill Bound</a:t>
            </a:r>
            <a:endParaRPr lang="en-US" sz="2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364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167" y="3338393"/>
            <a:ext cx="11762065" cy="718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Inspired by Global Success: The Pfand Model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766167" y="4385072"/>
            <a:ext cx="13098066" cy="1050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inspiration comes from Germany's highly effective Pfand system, a deposit-return scheme for beverage containers. This model has achieved remarkable success, with return rates exceeding 98%, significantly reducing litter and boosting recycling rates.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6167" y="5791557"/>
            <a:ext cx="6412230" cy="722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98%</a:t>
            </a:r>
            <a:endParaRPr lang="en-US" sz="5650" dirty="0"/>
          </a:p>
        </p:txBody>
      </p:sp>
      <p:sp>
        <p:nvSpPr>
          <p:cNvPr id="6" name="Text 3"/>
          <p:cNvSpPr/>
          <p:nvPr/>
        </p:nvSpPr>
        <p:spPr>
          <a:xfrm>
            <a:off x="2388037" y="6787515"/>
            <a:ext cx="3168491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Return Rate in Germany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66167" y="7277933"/>
            <a:ext cx="641223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Demonstrating the power of incentives.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452003" y="5791557"/>
            <a:ext cx="6412230" cy="722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2.5B+</a:t>
            </a:r>
            <a:endParaRPr lang="en-US" sz="5650" dirty="0"/>
          </a:p>
        </p:txBody>
      </p:sp>
      <p:sp>
        <p:nvSpPr>
          <p:cNvPr id="9" name="Text 6"/>
          <p:cNvSpPr/>
          <p:nvPr/>
        </p:nvSpPr>
        <p:spPr>
          <a:xfrm>
            <a:off x="8950523" y="6787515"/>
            <a:ext cx="3415189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Bottles Recycled Annually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7452003" y="7277933"/>
            <a:ext cx="641223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massive volume diverted from landfills.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5907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Botalsepaisa Works: Simple &amp; Rewarding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98775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32145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Scan QR Code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641074" y="372272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register your empty bottle.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48639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57545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Deposit Bottle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7641074" y="508361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Drop it into a designated collection point.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70952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9363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Instant UPI Payout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641074" y="644449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₹1 directly to your UPI account.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6079"/>
            <a:ext cx="1063109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Adapting for India: Localized Solutions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163967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We've tailored the Pfand model to India's unique landscape. Our system integrates seamlessly with local kirana stores, leverages the widespread UPI payment system, and empowers ragpickers by providing a structured income source, creating a truly inclusive solution.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346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Kirana Network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793790" y="53335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 collection points for accessibility.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7346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UPI Integration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5332928" y="533352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Instant, cashless rewards for users.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734639"/>
            <a:ext cx="343483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Ragpicker Empowerment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9872067" y="53335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Formalizing and valuing their essential work.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469" y="713780"/>
            <a:ext cx="7739062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Smart Tech &amp; Transparent Dashboards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02469" y="2332077"/>
            <a:ext cx="7739062" cy="1284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robust technology platform ensures seamless operations. From QR scanning to instant payouts, every step is tracked. Our comprehensive dashboards provide real-time data on collection rates, environmental impact, and financial flows, ensuring transparency and accountability for all stakeholders.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69" y="3842266"/>
            <a:ext cx="501729" cy="5017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55063" y="3961448"/>
            <a:ext cx="2634615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App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455063" y="4411147"/>
            <a:ext cx="698646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scanning and reward tracking.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69" y="5233988"/>
            <a:ext cx="501729" cy="50172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55063" y="5353169"/>
            <a:ext cx="2634615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Analytics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1455063" y="5802868"/>
            <a:ext cx="698646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insights for optimization.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469" y="6625709"/>
            <a:ext cx="501729" cy="50172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55063" y="6744891"/>
            <a:ext cx="2634615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Cloud Integration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1455063" y="7194590"/>
            <a:ext cx="698646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Scalable and secure platform.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601385"/>
            <a:ext cx="7613094" cy="1435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Sustainable Revenue Model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765453" y="2364581"/>
            <a:ext cx="7613094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Botalsepaisa is built on a sustainable revenue model that benefits all participants. We generate revenue through Extended Producer Responsibility (EPR) credits, the resale of high-quality recycled PET materials, and brand fees for participating in our eco-system.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5453" y="4010263"/>
            <a:ext cx="492085" cy="492085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76256" y="4085392"/>
            <a:ext cx="2870716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EPR Credits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476256" y="4575334"/>
            <a:ext cx="6902291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producer responsibility for funding.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453" y="5362694"/>
            <a:ext cx="492085" cy="492085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476256" y="5437822"/>
            <a:ext cx="3272314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Recycled Material Resale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476256" y="5927765"/>
            <a:ext cx="6902291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Profiting from the valuable plastic collected.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453" y="6715125"/>
            <a:ext cx="492085" cy="492085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476256" y="6790253"/>
            <a:ext cx="3249335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Brand Participation Fees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476256" y="7280196"/>
            <a:ext cx="6902291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Partnering with brands committed to sustainability.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7325"/>
            <a:ext cx="635674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 &amp; Call to Action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49174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Botalsepaisa is more than just a recycling system; it's a movement towards a cleaner, more prosperous India. By participating, you contribute to environmental protection, economic empowerment, and a sustainable future for generations to come. Join us!</a:t>
            </a:r>
            <a:endParaRPr lang="en-US" sz="175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198507"/>
            <a:ext cx="2551390" cy="623768"/>
          </a:xfrm>
          <a:prstGeom prst="rect">
            <a:avLst/>
          </a:prstGeom>
        </p:spPr>
      </p:pic>
      <p:pic>
        <p:nvPicPr>
          <p:cNvPr id="6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528" y="5198507"/>
            <a:ext cx="1702475" cy="6237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2025-06-29T17:22:05Z</dcterms:created>
  <dcterms:modified xsi:type="dcterms:W3CDTF">2025-06-29T17:22:05Z</dcterms:modified>
</cp:coreProperties>
</file>